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Noto Sans T Chinese" panose="02020500000000000000" charset="-120"/>
      <p:regular r:id="rId18"/>
    </p:embeddedFont>
    <p:embeddedFont>
      <p:font typeface="Noto Sans T Chinese Bold" panose="02020500000000000000" charset="-12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34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38546" y="1514707"/>
            <a:ext cx="5730243" cy="267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8"/>
              </a:lnSpc>
            </a:pPr>
            <a:r>
              <a:rPr lang="en-US" sz="8703" b="1">
                <a:solidFill>
                  <a:srgbClr val="F7B4A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專題名稱：</a:t>
            </a:r>
          </a:p>
          <a:p>
            <a:pPr algn="l">
              <a:lnSpc>
                <a:spcPts val="10927"/>
              </a:lnSpc>
            </a:pPr>
            <a:endParaRPr lang="en-US" sz="8703" b="1">
              <a:solidFill>
                <a:srgbClr val="F7B4A7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82904" y="-1806376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5803904" y="1906080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1"/>
                </a:lnTo>
                <a:lnTo>
                  <a:pt x="0" y="2586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1595260" y="2136522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3"/>
                </a:lnTo>
                <a:lnTo>
                  <a:pt x="5357753" y="5591583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-1447078" y="1379794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24942" y="5121169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499"/>
                </a:lnTo>
                <a:lnTo>
                  <a:pt x="0" y="42524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3511874" y="7728105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7" y="0"/>
                </a:lnTo>
                <a:lnTo>
                  <a:pt x="3486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7932428" y="4361862"/>
            <a:ext cx="9582967" cy="1734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4"/>
              </a:lnSpc>
              <a:spcBef>
                <a:spcPct val="0"/>
              </a:spcBef>
            </a:pPr>
            <a:r>
              <a:rPr lang="en-US" sz="12576" b="1">
                <a:solidFill>
                  <a:srgbClr val="FEFEFE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選機不踩雷！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6325" y="1321792"/>
            <a:ext cx="16135350" cy="1722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 b="1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Phone 類別詳細說明</a:t>
            </a:r>
          </a:p>
          <a:p>
            <a:pPr algn="ctr">
              <a:lnSpc>
                <a:spcPts val="6719"/>
              </a:lnSpc>
            </a:pPr>
            <a:endParaRPr lang="en-US" sz="6399" b="1">
              <a:solidFill>
                <a:srgbClr val="2B4B82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32631" y="3621644"/>
            <a:ext cx="16422737" cy="550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屬性：品牌、型號、處理器、儲存空間、RAM、價格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display(): 顯示手機資訊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filterPhones(): 静態篩選手機清單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comparePhones:負責比對手機</a:t>
            </a:r>
          </a:p>
          <a:p>
            <a:pPr algn="l">
              <a:lnSpc>
                <a:spcPts val="7279"/>
              </a:lnSpc>
            </a:pPr>
            <a:endParaRPr lang="en-US" sz="5199" b="1">
              <a:solidFill>
                <a:srgbClr val="2B4B82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  <a:p>
            <a:pPr algn="l">
              <a:lnSpc>
                <a:spcPts val="7279"/>
              </a:lnSpc>
            </a:pPr>
            <a:endParaRPr lang="en-US" sz="5199" b="1">
              <a:solidFill>
                <a:srgbClr val="2B4B82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CE14E10-740E-4A80-996E-4D117A060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09" y="0"/>
            <a:ext cx="15141781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6325" y="1321792"/>
            <a:ext cx="16135350" cy="1722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 b="1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PhoneData 類別詳細說明</a:t>
            </a:r>
          </a:p>
          <a:p>
            <a:pPr algn="ctr">
              <a:lnSpc>
                <a:spcPts val="6719"/>
              </a:lnSpc>
            </a:pPr>
            <a:endParaRPr lang="en-US" sz="6399" b="1">
              <a:solidFill>
                <a:srgbClr val="2B4B82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250643" y="3621644"/>
            <a:ext cx="9786714" cy="36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建立静態的手機資料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loadPhones(): 載入手機清單</a:t>
            </a:r>
          </a:p>
          <a:p>
            <a:pPr algn="l">
              <a:lnSpc>
                <a:spcPts val="7279"/>
              </a:lnSpc>
            </a:pPr>
            <a:endParaRPr lang="en-US" sz="5199" b="1">
              <a:solidFill>
                <a:srgbClr val="2B4B82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  <a:p>
            <a:pPr algn="l">
              <a:lnSpc>
                <a:spcPts val="7279"/>
              </a:lnSpc>
            </a:pPr>
            <a:endParaRPr lang="en-US" sz="5199" b="1">
              <a:solidFill>
                <a:srgbClr val="2B4B82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79134" y="0"/>
            <a:ext cx="12729732" cy="10287000"/>
          </a:xfrm>
          <a:custGeom>
            <a:avLst/>
            <a:gdLst/>
            <a:ahLst/>
            <a:cxnLst/>
            <a:rect l="l" t="t" r="r" b="b"/>
            <a:pathLst>
              <a:path w="12729732" h="10287000">
                <a:moveTo>
                  <a:pt x="0" y="0"/>
                </a:moveTo>
                <a:lnTo>
                  <a:pt x="12729732" y="0"/>
                </a:lnTo>
                <a:lnTo>
                  <a:pt x="127297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2767" cy="10287000"/>
          </a:xfrm>
          <a:custGeom>
            <a:avLst/>
            <a:gdLst/>
            <a:ahLst/>
            <a:cxnLst/>
            <a:rect l="l" t="t" r="r" b="b"/>
            <a:pathLst>
              <a:path w="6912767" h="10287000">
                <a:moveTo>
                  <a:pt x="0" y="0"/>
                </a:moveTo>
                <a:lnTo>
                  <a:pt x="6912767" y="0"/>
                </a:lnTo>
                <a:lnTo>
                  <a:pt x="69127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24" r="-96992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097063" y="1806059"/>
            <a:ext cx="9162237" cy="6232900"/>
            <a:chOff x="0" y="0"/>
            <a:chExt cx="12216316" cy="8310533"/>
          </a:xfrm>
        </p:grpSpPr>
        <p:sp>
          <p:nvSpPr>
            <p:cNvPr id="4" name="TextBox 4"/>
            <p:cNvSpPr txBox="1"/>
            <p:nvPr/>
          </p:nvSpPr>
          <p:spPr>
            <a:xfrm>
              <a:off x="0" y="104775"/>
              <a:ext cx="12216316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349"/>
                </a:lnSpc>
              </a:pPr>
              <a:r>
                <a:rPr lang="en-US" sz="6999" b="1">
                  <a:solidFill>
                    <a:srgbClr val="2B4B82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執行流程說明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36098"/>
              <a:ext cx="12216316" cy="6274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63595" lvl="1" indent="-431797" algn="l">
                <a:lnSpc>
                  <a:spcPts val="5599"/>
                </a:lnSpc>
                <a:buAutoNum type="arabicPeriod"/>
              </a:pPr>
              <a:r>
                <a:rPr lang="en-US" sz="3999">
                  <a:solidFill>
                    <a:srgbClr val="2B4B82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載入所有手機資料</a:t>
              </a:r>
            </a:p>
            <a:p>
              <a:pPr marL="863595" lvl="1" indent="-431797" algn="l">
                <a:lnSpc>
                  <a:spcPts val="5599"/>
                </a:lnSpc>
                <a:buAutoNum type="arabicPeriod"/>
              </a:pPr>
              <a:r>
                <a:rPr lang="en-US" sz="3999">
                  <a:solidFill>
                    <a:srgbClr val="2B4B82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使用者輸入篩選條件</a:t>
              </a:r>
            </a:p>
            <a:p>
              <a:pPr marL="863595" lvl="1" indent="-431797" algn="l">
                <a:lnSpc>
                  <a:spcPts val="5599"/>
                </a:lnSpc>
                <a:buAutoNum type="arabicPeriod"/>
              </a:pPr>
              <a:r>
                <a:rPr lang="en-US" sz="3999">
                  <a:solidFill>
                    <a:srgbClr val="2B4B82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遍檢資料並比對</a:t>
              </a:r>
            </a:p>
            <a:p>
              <a:pPr marL="863595" lvl="1" indent="-431797" algn="l">
                <a:lnSpc>
                  <a:spcPts val="5599"/>
                </a:lnSpc>
                <a:buAutoNum type="arabicPeriod"/>
              </a:pPr>
              <a:r>
                <a:rPr lang="en-US" sz="3999">
                  <a:solidFill>
                    <a:srgbClr val="2B4B82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顯示符合條件的手機</a:t>
              </a:r>
            </a:p>
            <a:p>
              <a:pPr marL="863595" lvl="1" indent="-431797" algn="l">
                <a:lnSpc>
                  <a:spcPts val="5599"/>
                </a:lnSpc>
                <a:buAutoNum type="arabicPeriod"/>
              </a:pPr>
              <a:r>
                <a:rPr lang="en-US" sz="3999">
                  <a:solidFill>
                    <a:srgbClr val="2B4B82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輸入要進行對照的手機</a:t>
              </a:r>
            </a:p>
            <a:p>
              <a:pPr marL="863595" lvl="1" indent="-431797" algn="l">
                <a:lnSpc>
                  <a:spcPts val="5599"/>
                </a:lnSpc>
                <a:buAutoNum type="arabicPeriod"/>
              </a:pPr>
              <a:r>
                <a:rPr lang="en-US" sz="3999">
                  <a:solidFill>
                    <a:srgbClr val="2B4B82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印出表格</a:t>
              </a:r>
            </a:p>
            <a:p>
              <a:pPr algn="l">
                <a:lnSpc>
                  <a:spcPts val="4060"/>
                </a:lnSpc>
              </a:pPr>
              <a:endParaRPr lang="en-US" sz="3999">
                <a:solidFill>
                  <a:srgbClr val="2B4B82"/>
                </a:solidFill>
                <a:latin typeface="Noto Sans T Chinese"/>
                <a:ea typeface="Noto Sans T Chinese"/>
                <a:cs typeface="Noto Sans T Chinese"/>
                <a:sym typeface="Noto Sans T Chinese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465" y="4614209"/>
            <a:ext cx="5631535" cy="5672791"/>
          </a:xfrm>
          <a:custGeom>
            <a:avLst/>
            <a:gdLst/>
            <a:ahLst/>
            <a:cxnLst/>
            <a:rect l="l" t="t" r="r" b="b"/>
            <a:pathLst>
              <a:path w="5631535" h="5672791">
                <a:moveTo>
                  <a:pt x="0" y="0"/>
                </a:moveTo>
                <a:lnTo>
                  <a:pt x="5631535" y="0"/>
                </a:lnTo>
                <a:lnTo>
                  <a:pt x="5631535" y="5672791"/>
                </a:lnTo>
                <a:lnTo>
                  <a:pt x="0" y="5672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36209" y="1613809"/>
            <a:ext cx="7268114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6399" b="1">
                <a:solidFill>
                  <a:srgbClr val="F7B4A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簡單一句話總結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4384" y="3268258"/>
            <a:ext cx="16224916" cy="2066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b="1">
                <a:solidFill>
                  <a:srgbClr val="F7B4A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"讓使用者根據需求快速找到適合自己的手機"</a:t>
            </a:r>
          </a:p>
          <a:p>
            <a:pPr algn="ctr">
              <a:lnSpc>
                <a:spcPts val="8399"/>
              </a:lnSpc>
            </a:pPr>
            <a:endParaRPr lang="en-US" sz="5999" b="1">
              <a:solidFill>
                <a:srgbClr val="F7B4A7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81615" y="5922834"/>
            <a:ext cx="5131837" cy="4114800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6" y="0"/>
                </a:lnTo>
                <a:lnTo>
                  <a:pt x="51318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4561" y="1212024"/>
            <a:ext cx="4831282" cy="9074976"/>
          </a:xfrm>
          <a:custGeom>
            <a:avLst/>
            <a:gdLst/>
            <a:ahLst/>
            <a:cxnLst/>
            <a:rect l="l" t="t" r="r" b="b"/>
            <a:pathLst>
              <a:path w="4831282" h="9074976">
                <a:moveTo>
                  <a:pt x="0" y="0"/>
                </a:moveTo>
                <a:lnTo>
                  <a:pt x="4831282" y="0"/>
                </a:lnTo>
                <a:lnTo>
                  <a:pt x="4831282" y="9074976"/>
                </a:lnTo>
                <a:lnTo>
                  <a:pt x="0" y="9074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5677317" y="1212024"/>
            <a:ext cx="12345815" cy="9074976"/>
          </a:xfrm>
          <a:custGeom>
            <a:avLst/>
            <a:gdLst/>
            <a:ahLst/>
            <a:cxnLst/>
            <a:rect l="l" t="t" r="r" b="b"/>
            <a:pathLst>
              <a:path w="12345815" h="9074976">
                <a:moveTo>
                  <a:pt x="0" y="0"/>
                </a:moveTo>
                <a:lnTo>
                  <a:pt x="12345815" y="0"/>
                </a:lnTo>
                <a:lnTo>
                  <a:pt x="12345815" y="9074976"/>
                </a:lnTo>
                <a:lnTo>
                  <a:pt x="0" y="9074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104775"/>
            <a:ext cx="5215843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49"/>
              </a:lnSpc>
              <a:spcBef>
                <a:spcPct val="0"/>
              </a:spcBef>
            </a:pPr>
            <a:r>
              <a:rPr lang="en-US" sz="69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實作畫面：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901999"/>
            <a:ext cx="5504479" cy="6496703"/>
          </a:xfrm>
          <a:custGeom>
            <a:avLst/>
            <a:gdLst/>
            <a:ahLst/>
            <a:cxnLst/>
            <a:rect l="l" t="t" r="r" b="b"/>
            <a:pathLst>
              <a:path w="5504479" h="6496703">
                <a:moveTo>
                  <a:pt x="0" y="0"/>
                </a:moveTo>
                <a:lnTo>
                  <a:pt x="5504479" y="0"/>
                </a:lnTo>
                <a:lnTo>
                  <a:pt x="5504479" y="6496703"/>
                </a:lnTo>
                <a:lnTo>
                  <a:pt x="0" y="649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088624" y="4757465"/>
            <a:ext cx="10437376" cy="1380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11"/>
              </a:lnSpc>
              <a:spcBef>
                <a:spcPct val="0"/>
              </a:spcBef>
            </a:pPr>
            <a:r>
              <a:rPr lang="en-US" sz="10010" b="1" dirty="0" err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手機推薦篩選系統</a:t>
            </a:r>
            <a:endParaRPr lang="en-US" sz="10010" b="1" dirty="0">
              <a:solidFill>
                <a:srgbClr val="FFFFFF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9758" y="1817226"/>
            <a:ext cx="6060519" cy="6652549"/>
            <a:chOff x="0" y="0"/>
            <a:chExt cx="8080692" cy="88700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428290" y="1054304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2914631" y="2039937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1" y="0"/>
                  </a:lnTo>
                  <a:lnTo>
                    <a:pt x="5166061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518774" y="2157960"/>
            <a:ext cx="6721226" cy="1104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F7B4A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系統功能簡述</a:t>
            </a:r>
            <a:endParaRPr lang="en-US" sz="8000" b="1" dirty="0">
              <a:solidFill>
                <a:srgbClr val="F7B4A7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616918" y="3409713"/>
            <a:ext cx="9334277" cy="469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9450"/>
              </a:lnSpc>
              <a:buFont typeface="Arial"/>
              <a:buChar char="•"/>
            </a:pPr>
            <a:r>
              <a:rPr lang="en-US" sz="5000" b="1">
                <a:solidFill>
                  <a:srgbClr val="94DDDE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提供一個手機資料庫</a:t>
            </a:r>
          </a:p>
          <a:p>
            <a:pPr marL="1079501" lvl="1" indent="-539750" algn="l">
              <a:lnSpc>
                <a:spcPts val="9450"/>
              </a:lnSpc>
              <a:buFont typeface="Arial"/>
              <a:buChar char="•"/>
            </a:pPr>
            <a:r>
              <a:rPr lang="en-US" sz="5000" b="1">
                <a:solidFill>
                  <a:srgbClr val="94DDDE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根據使用者輸入條件進行篩選</a:t>
            </a:r>
          </a:p>
          <a:p>
            <a:pPr marL="1079501" lvl="1" indent="-539750" algn="l">
              <a:lnSpc>
                <a:spcPts val="9450"/>
              </a:lnSpc>
              <a:buFont typeface="Arial"/>
              <a:buChar char="•"/>
            </a:pPr>
            <a:r>
              <a:rPr lang="en-US" sz="5000" b="1">
                <a:solidFill>
                  <a:srgbClr val="94DDDE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顯示符合需求的手機清單</a:t>
            </a:r>
          </a:p>
          <a:p>
            <a:pPr marL="1079501" lvl="1" indent="-539750" algn="l">
              <a:lnSpc>
                <a:spcPts val="9450"/>
              </a:lnSpc>
              <a:buFont typeface="Arial"/>
              <a:buChar char="•"/>
            </a:pPr>
            <a:r>
              <a:rPr lang="en-US" sz="5000" b="1">
                <a:solidFill>
                  <a:srgbClr val="94DDDE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選出想要的手機進行對照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5727" y="1468613"/>
            <a:ext cx="3489749" cy="2861594"/>
          </a:xfrm>
          <a:custGeom>
            <a:avLst/>
            <a:gdLst/>
            <a:ahLst/>
            <a:cxnLst/>
            <a:rect l="l" t="t" r="r" b="b"/>
            <a:pathLst>
              <a:path w="3489749" h="2861594">
                <a:moveTo>
                  <a:pt x="0" y="0"/>
                </a:moveTo>
                <a:lnTo>
                  <a:pt x="3489749" y="0"/>
                </a:lnTo>
                <a:lnTo>
                  <a:pt x="3489749" y="2861594"/>
                </a:lnTo>
                <a:lnTo>
                  <a:pt x="0" y="286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644758" y="4703587"/>
            <a:ext cx="4618653" cy="4114800"/>
          </a:xfrm>
          <a:custGeom>
            <a:avLst/>
            <a:gdLst/>
            <a:ahLst/>
            <a:cxnLst/>
            <a:rect l="l" t="t" r="r" b="b"/>
            <a:pathLst>
              <a:path w="4618653" h="4114800">
                <a:moveTo>
                  <a:pt x="0" y="0"/>
                </a:moveTo>
                <a:lnTo>
                  <a:pt x="4618653" y="0"/>
                </a:lnTo>
                <a:lnTo>
                  <a:pt x="4618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997014" y="2245359"/>
            <a:ext cx="3109386" cy="1184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分工表</a:t>
            </a:r>
            <a:endParaRPr lang="en-US" sz="6999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758374" y="4598812"/>
            <a:ext cx="13453425" cy="2635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陳品叡：撰寫程式碼、創意發想、製作報告</a:t>
            </a:r>
            <a:endParaRPr lang="en-US" sz="5000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謝宜達：創意發想、製作報告</a:t>
            </a:r>
            <a:endParaRPr lang="en-US" sz="5000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  <a:p>
            <a:pPr algn="just">
              <a:lnSpc>
                <a:spcPts val="7000"/>
              </a:lnSpc>
            </a:pPr>
            <a:endParaRPr lang="en-US" sz="5000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76152" y="3086100"/>
            <a:ext cx="5131837" cy="4114800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834351" y="4000500"/>
            <a:ext cx="7620000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介紹程式碼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16174" y="-838756"/>
            <a:ext cx="5111557" cy="4191477"/>
          </a:xfrm>
          <a:custGeom>
            <a:avLst/>
            <a:gdLst/>
            <a:ahLst/>
            <a:cxnLst/>
            <a:rect l="l" t="t" r="r" b="b"/>
            <a:pathLst>
              <a:path w="5111557" h="4191477">
                <a:moveTo>
                  <a:pt x="0" y="0"/>
                </a:moveTo>
                <a:lnTo>
                  <a:pt x="5111556" y="0"/>
                </a:lnTo>
                <a:lnTo>
                  <a:pt x="5111556" y="4191477"/>
                </a:lnTo>
                <a:lnTo>
                  <a:pt x="0" y="4191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9238" y="4489449"/>
            <a:ext cx="5956176" cy="118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11290" lvl="1" indent="-755645" algn="ctr">
              <a:lnSpc>
                <a:spcPts val="9799"/>
              </a:lnSpc>
              <a:buFont typeface="Arial"/>
              <a:buChar char="•"/>
            </a:pPr>
            <a:r>
              <a:rPr lang="en-US" sz="69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系統架構圖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89139" y="67743"/>
            <a:ext cx="8334592" cy="1033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使用者輸入條件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│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▼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┌────────────────────┐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│     main.cpp        │ ← 處理輸入與流程控制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└────────────────────┘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│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▼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┌────────────────────┐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│      Phone.h        │ ← 宣告 Phone 類別與函式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└────────────────────┘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│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▼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┌────────────────────┐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│     Phone.cpp       │ ← 實作 Phone 類別邏輯（篩選、顯示）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└────────────────────┘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│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▼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┌────────────────────┐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│   phone_data.h      │ ← 儲存手機資料、提供靜態載入函式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└────────────────────┘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│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▼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篩選出手機並顯示結果</a:t>
            </a:r>
          </a:p>
          <a:p>
            <a:pPr algn="just">
              <a:lnSpc>
                <a:spcPts val="2626"/>
              </a:lnSpc>
            </a:pPr>
            <a:endParaRPr lang="en-US" sz="2376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92071" y="0"/>
            <a:ext cx="10903857" cy="10287000"/>
          </a:xfrm>
          <a:custGeom>
            <a:avLst/>
            <a:gdLst/>
            <a:ahLst/>
            <a:cxnLst/>
            <a:rect l="l" t="t" r="r" b="b"/>
            <a:pathLst>
              <a:path w="10903857" h="10287000">
                <a:moveTo>
                  <a:pt x="0" y="0"/>
                </a:moveTo>
                <a:lnTo>
                  <a:pt x="10903858" y="0"/>
                </a:lnTo>
                <a:lnTo>
                  <a:pt x="109038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33936" y="0"/>
            <a:ext cx="9020128" cy="10287000"/>
          </a:xfrm>
          <a:custGeom>
            <a:avLst/>
            <a:gdLst/>
            <a:ahLst/>
            <a:cxnLst/>
            <a:rect l="l" t="t" r="r" b="b"/>
            <a:pathLst>
              <a:path w="9020128" h="10287000">
                <a:moveTo>
                  <a:pt x="0" y="0"/>
                </a:moveTo>
                <a:lnTo>
                  <a:pt x="9020128" y="0"/>
                </a:lnTo>
                <a:lnTo>
                  <a:pt x="90201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5666" y="-963412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11207503" y="390596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9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9" y="1276208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3794348" y="-2447996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5649912" y="-375920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7336388" y="2946438"/>
            <a:ext cx="7884735" cy="7135431"/>
          </a:xfrm>
          <a:custGeom>
            <a:avLst/>
            <a:gdLst/>
            <a:ahLst/>
            <a:cxnLst/>
            <a:rect l="l" t="t" r="r" b="b"/>
            <a:pathLst>
              <a:path w="7884735" h="7135431">
                <a:moveTo>
                  <a:pt x="0" y="0"/>
                </a:moveTo>
                <a:lnTo>
                  <a:pt x="7884735" y="0"/>
                </a:lnTo>
                <a:lnTo>
                  <a:pt x="7884735" y="7135431"/>
                </a:lnTo>
                <a:lnTo>
                  <a:pt x="0" y="71354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5250" b="-5250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77370" y="2822613"/>
            <a:ext cx="6375830" cy="1184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11299" lvl="1" indent="-755650" algn="ctr">
              <a:lnSpc>
                <a:spcPts val="9799"/>
              </a:lnSpc>
              <a:buFont typeface="Arial"/>
              <a:buChar char="•"/>
            </a:pPr>
            <a:r>
              <a:rPr lang="en-US" sz="6999" b="1" dirty="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UML </a:t>
            </a:r>
            <a:r>
              <a:rPr lang="en-US" sz="6999" b="1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類別圖</a:t>
            </a:r>
            <a:endParaRPr lang="en-US" sz="6999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141</Words>
  <Application>Microsoft Office PowerPoint</Application>
  <PresentationFormat>自訂</PresentationFormat>
  <Paragraphs>56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Arial</vt:lpstr>
      <vt:lpstr>Noto Sans T Chinese Bold</vt:lpstr>
      <vt:lpstr>Noto Sans T Chinese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期末小專題報告</dc:title>
  <cp:lastModifiedBy>student</cp:lastModifiedBy>
  <cp:revision>3</cp:revision>
  <dcterms:created xsi:type="dcterms:W3CDTF">2006-08-16T00:00:00Z</dcterms:created>
  <dcterms:modified xsi:type="dcterms:W3CDTF">2025-06-11T06:21:06Z</dcterms:modified>
  <dc:identifier>DAGlz8IEFsQ</dc:identifier>
</cp:coreProperties>
</file>